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99" r:id="rId1"/>
  </p:sldMasterIdLst>
  <p:sldIdLst>
    <p:sldId id="256" r:id="rId2"/>
    <p:sldId id="264" r:id="rId3"/>
    <p:sldId id="266" r:id="rId4"/>
    <p:sldId id="259" r:id="rId5"/>
    <p:sldId id="263" r:id="rId6"/>
    <p:sldId id="262" r:id="rId7"/>
    <p:sldId id="260" r:id="rId8"/>
    <p:sldId id="268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408"/>
    <a:srgbClr val="F1EC0A"/>
    <a:srgbClr val="FAF400"/>
    <a:srgbClr val="FFFA00"/>
    <a:srgbClr val="F0D010"/>
    <a:srgbClr val="FFFF00"/>
    <a:srgbClr val="F7DB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26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6436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83488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76213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7719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9740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86976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76408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43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10284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245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2015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816505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8348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2644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1277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59687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70116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49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  <p:sldLayoutId id="214748401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3382" y="3112655"/>
            <a:ext cx="9355835" cy="3146191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/>
          <a:p>
            <a:pPr algn="ctr"/>
            <a: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Комп’ютерна гра-вікторина </a:t>
            </a:r>
            <a:br>
              <a:rPr lang="uk-UA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uk-UA" sz="4800" b="1" cap="all" dirty="0" smtClean="0">
                <a:ln w="9000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Georgia" pitchFamily="18" charset="0"/>
              </a:rPr>
              <a:t>«давній </a:t>
            </a:r>
            <a:r>
              <a:rPr lang="uk-UA" sz="4800" b="1" cap="all" dirty="0" err="1" smtClean="0">
                <a:ln w="9000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Georgia" pitchFamily="18" charset="0"/>
              </a:rPr>
              <a:t>галич</a:t>
            </a:r>
            <a:r>
              <a:rPr lang="uk-UA" sz="4800" b="1" cap="all" dirty="0" smtClean="0">
                <a:ln w="9000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Georgia" pitchFamily="18" charset="0"/>
              </a:rPr>
              <a:t>»</a:t>
            </a:r>
            <a:endParaRPr lang="uk-UA" sz="8800" b="1" cap="all" dirty="0">
              <a:ln w="9000" cmpd="sng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  <a:latin typeface="Georgia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715168" y="1093976"/>
            <a:ext cx="8414048" cy="78634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Прикарпатський національний університет </a:t>
            </a:r>
          </a:p>
          <a:p>
            <a:pPr algn="ctr"/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імені Василя Стефаника</a:t>
            </a:r>
            <a:endParaRPr lang="uk-UA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26" name="Picture 2" descr="https://pnu.edu.ua/wp-content/uploads/2018/05/logo400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31" y="275432"/>
            <a:ext cx="2468160" cy="246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93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" r="2386"/>
          <a:stretch>
            <a:fillRect/>
          </a:stretch>
        </p:blipFill>
        <p:spPr>
          <a:xfrm>
            <a:off x="213861" y="117566"/>
            <a:ext cx="11746691" cy="65848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053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278777" y="522514"/>
            <a:ext cx="8637922" cy="5996273"/>
          </a:xfr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uk-UA" sz="35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uk-UA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Гра-вікторина</a:t>
            </a:r>
          </a:p>
          <a:p>
            <a:pPr marL="0" indent="0" algn="ctr">
              <a:buNone/>
            </a:pPr>
            <a:r>
              <a:rPr lang="uk-UA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«давній </a:t>
            </a:r>
            <a:r>
              <a:rPr lang="uk-UA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галич</a:t>
            </a:r>
            <a:r>
              <a:rPr lang="uk-UA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» </a:t>
            </a:r>
          </a:p>
          <a:p>
            <a:pPr algn="just"/>
            <a:r>
              <a:rPr lang="uk-UA" sz="1800" b="1" dirty="0">
                <a:solidFill>
                  <a:schemeClr val="bg1"/>
                </a:solidFill>
                <a:cs typeface="Aharoni" pitchFamily="2" charset="-79"/>
              </a:rPr>
              <a:t>М</a:t>
            </a:r>
            <a:r>
              <a:rPr lang="uk-UA" sz="1800" b="1" dirty="0" smtClean="0">
                <a:solidFill>
                  <a:schemeClr val="bg1"/>
                </a:solidFill>
                <a:cs typeface="Aharoni" pitchFamily="2" charset="-79"/>
              </a:rPr>
              <a:t>ає інтелектуально-навчальний зміст</a:t>
            </a:r>
          </a:p>
          <a:p>
            <a:pPr algn="just"/>
            <a:r>
              <a:rPr lang="uk-UA" sz="1800" b="1" dirty="0" smtClean="0">
                <a:solidFill>
                  <a:schemeClr val="bg1"/>
                </a:solidFill>
                <a:cs typeface="Aharoni" pitchFamily="2" charset="-79"/>
              </a:rPr>
              <a:t>Демонструє історико-культурний й туристсько-ресурсний потенціал міста крізь призму навчально-виховної гри</a:t>
            </a:r>
          </a:p>
          <a:p>
            <a:pPr algn="just"/>
            <a:r>
              <a:rPr lang="uk-UA" sz="1800" b="1" dirty="0">
                <a:solidFill>
                  <a:schemeClr val="bg1"/>
                </a:solidFill>
                <a:cs typeface="Aharoni" pitchFamily="2" charset="-79"/>
              </a:rPr>
              <a:t> Унікальна настільна мапа гри складається з восьми  світлин  і відображає </a:t>
            </a:r>
            <a:r>
              <a:rPr lang="uk-UA" sz="1800" b="1" dirty="0" err="1">
                <a:solidFill>
                  <a:schemeClr val="bg1"/>
                </a:solidFill>
                <a:cs typeface="Aharoni" pitchFamily="2" charset="-79"/>
              </a:rPr>
              <a:t>пам</a:t>
            </a:r>
            <a:r>
              <a:rPr lang="ru-RU" sz="1800" b="1" dirty="0">
                <a:solidFill>
                  <a:schemeClr val="bg1"/>
                </a:solidFill>
                <a:cs typeface="Aharoni" pitchFamily="2" charset="-79"/>
              </a:rPr>
              <a:t>’</a:t>
            </a:r>
            <a:r>
              <a:rPr lang="uk-UA" sz="1800" b="1" dirty="0">
                <a:solidFill>
                  <a:schemeClr val="bg1"/>
                </a:solidFill>
                <a:cs typeface="Aharoni" pitchFamily="2" charset="-79"/>
              </a:rPr>
              <a:t>ятки архітектури славного </a:t>
            </a:r>
            <a:r>
              <a:rPr lang="uk-UA" sz="1800" b="1" dirty="0" smtClean="0">
                <a:solidFill>
                  <a:schemeClr val="bg1"/>
                </a:solidFill>
                <a:cs typeface="Aharoni" pitchFamily="2" charset="-79"/>
              </a:rPr>
              <a:t>Галича</a:t>
            </a:r>
            <a:endParaRPr lang="uk-UA" sz="1800" b="1" dirty="0">
              <a:solidFill>
                <a:schemeClr val="bg1"/>
              </a:solidFill>
              <a:cs typeface="Aharoni" pitchFamily="2" charset="-79"/>
            </a:endParaRPr>
          </a:p>
          <a:p>
            <a:pPr algn="just"/>
            <a:r>
              <a:rPr lang="uk-UA" sz="1800" b="1" dirty="0">
                <a:solidFill>
                  <a:schemeClr val="bg1"/>
                </a:solidFill>
                <a:cs typeface="Aharoni" pitchFamily="2" charset="-79"/>
              </a:rPr>
              <a:t>Головний персонаж гри дракон проходить дорогою, ставлячи 20 питань учасникам гри</a:t>
            </a:r>
            <a:endParaRPr lang="uk-UA" sz="1800" b="1" dirty="0" smtClean="0">
              <a:solidFill>
                <a:schemeClr val="bg1"/>
              </a:solidFill>
              <a:cs typeface="Aharoni" pitchFamily="2" charset="-79"/>
            </a:endParaRPr>
          </a:p>
          <a:p>
            <a:pPr algn="just"/>
            <a:r>
              <a:rPr lang="uk-UA" sz="1800" b="1" dirty="0">
                <a:solidFill>
                  <a:schemeClr val="bg1"/>
                </a:solidFill>
                <a:cs typeface="Aharoni" pitchFamily="2" charset="-79"/>
              </a:rPr>
              <a:t>Внесені до гри питання відповідають сучасному баченню історії і культурно-мистецького життя міста Галича і краю, їхньої ролі у славному минулому України, ближчих чи дальших країн Європи назагал</a:t>
            </a:r>
            <a:r>
              <a:rPr lang="uk-UA" sz="1800" b="1" dirty="0">
                <a:cs typeface="Aharoni" pitchFamily="2" charset="-79"/>
              </a:rPr>
              <a:t>. </a:t>
            </a:r>
            <a:endParaRPr lang="uk-UA" sz="1800" b="1" dirty="0" smtClean="0">
              <a:cs typeface="Aharoni" pitchFamily="2" charset="-79"/>
            </a:endParaRPr>
          </a:p>
          <a:p>
            <a:pPr algn="just"/>
            <a:r>
              <a:rPr lang="uk-UA" sz="1800" b="1" dirty="0">
                <a:solidFill>
                  <a:schemeClr val="bg1"/>
                </a:solidFill>
                <a:cs typeface="Aharoni" pitchFamily="2" charset="-79"/>
              </a:rPr>
              <a:t>Гра відбувається у супроводі  </a:t>
            </a:r>
            <a:r>
              <a:rPr lang="uk-UA" sz="1800" b="1" dirty="0" smtClean="0">
                <a:solidFill>
                  <a:schemeClr val="bg1"/>
                </a:solidFill>
                <a:cs typeface="Aharoni" pitchFamily="2" charset="-79"/>
              </a:rPr>
              <a:t>музики</a:t>
            </a:r>
            <a:endParaRPr lang="uk-UA" sz="2600" b="1" dirty="0" smtClean="0">
              <a:solidFill>
                <a:schemeClr val="bg1"/>
              </a:solidFill>
              <a:cs typeface="Aharoni" pitchFamily="2" charset="-79"/>
            </a:endParaRPr>
          </a:p>
          <a:p>
            <a:pPr algn="just"/>
            <a:endParaRPr lang="uk-UA" sz="26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endParaRPr lang="uk-UA" sz="2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2" y="1167581"/>
            <a:ext cx="2898519" cy="4572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045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3383" y="1"/>
            <a:ext cx="6790201" cy="731519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  <a:t>Мапа</a:t>
            </a:r>
            <a:r>
              <a:rPr lang="uk-U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Georgia" pitchFamily="18" charset="0"/>
              </a:rPr>
              <a:t> гри-вікторини</a:t>
            </a:r>
            <a:endParaRPr lang="uk-U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Georg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731520"/>
            <a:ext cx="11247120" cy="6017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796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1100" y="209006"/>
            <a:ext cx="9726369" cy="1177345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Comic Sans MS" pitchFamily="66" charset="0"/>
              </a:rPr>
              <a:t>Питання з категорії  </a:t>
            </a:r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«історія галича»</a:t>
            </a:r>
            <a:endParaRPr lang="uk-UA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66661" y="1897226"/>
            <a:ext cx="7487217" cy="4190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9578566" y="1865013"/>
            <a:ext cx="2236207" cy="425468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uk-UA" sz="2000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Завдання простежують увесь етап становлення й розвитку столиці Галицько-Волинського князівства</a:t>
            </a:r>
            <a:endParaRPr lang="uk-UA" sz="2000" dirty="0">
              <a:solidFill>
                <a:prstClr val="black"/>
              </a:solidFill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7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513" y="327546"/>
            <a:ext cx="10294956" cy="1235783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Comic Sans MS" pitchFamily="66" charset="0"/>
              </a:rPr>
              <a:t>Питання з категорії </a:t>
            </a:r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«література про </a:t>
            </a:r>
            <a:r>
              <a:rPr lang="uk-UA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галич</a:t>
            </a:r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»</a:t>
            </a:r>
            <a:endParaRPr lang="uk-UA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53186" y="1837853"/>
            <a:ext cx="7551205" cy="4230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9687208" y="1837853"/>
            <a:ext cx="2299580" cy="423056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uk-UA" sz="1600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Завдання - обрати єдину правильну відповідь, що розкриває сенс запитання з огляду на прочитані художньо-публіцистичні твори про давнє прикарпатське місто</a:t>
            </a:r>
            <a:endParaRPr lang="uk-UA" sz="1600" dirty="0">
              <a:solidFill>
                <a:prstClr val="black"/>
              </a:solidFill>
              <a:latin typeface="Georgia" pitchFamily="18" charset="0"/>
              <a:cs typeface="Arial" pitchFamily="34" charset="0"/>
            </a:endParaRPr>
          </a:p>
          <a:p>
            <a:pPr lvl="0" algn="ctr" defTabSz="91440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uk-UA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97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3112" y="836387"/>
            <a:ext cx="9833643" cy="770775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Comic Sans MS" pitchFamily="66" charset="0"/>
              </a:rPr>
              <a:t>Питання</a:t>
            </a:r>
            <a:r>
              <a:rPr lang="uk-UA" sz="4400" dirty="0" smtClean="0">
                <a:latin typeface="Comic Sans MS" pitchFamily="66" charset="0"/>
              </a:rPr>
              <a:t> </a:t>
            </a:r>
            <a:r>
              <a:rPr lang="uk-UA" sz="4400" dirty="0" smtClean="0">
                <a:solidFill>
                  <a:schemeClr val="bg1"/>
                </a:solidFill>
                <a:latin typeface="Comic Sans MS" pitchFamily="66" charset="0"/>
              </a:rPr>
              <a:t>з категорії  </a:t>
            </a:r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«діалект»</a:t>
            </a:r>
            <a:endParaRPr lang="uk-UA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09736" y="1904890"/>
            <a:ext cx="7897640" cy="442887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9614781" y="1937442"/>
            <a:ext cx="2199992" cy="436377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uk-UA" sz="2000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Завдання </a:t>
            </a:r>
            <a:r>
              <a:rPr lang="uk-UA" sz="2000" dirty="0" err="1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–обрати</a:t>
            </a:r>
            <a:r>
              <a:rPr lang="uk-UA" sz="2000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 літературне значення до </a:t>
            </a:r>
            <a:r>
              <a:rPr lang="uk-UA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маловживаного</a:t>
            </a:r>
            <a:r>
              <a:rPr lang="uk-UA" sz="2000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 або діалектного слова</a:t>
            </a:r>
            <a:endParaRPr lang="uk-UA" sz="2000" dirty="0">
              <a:solidFill>
                <a:prstClr val="black"/>
              </a:solidFill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45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uk-UA" dirty="0" smtClean="0">
                <a:solidFill>
                  <a:schemeClr val="bg2">
                    <a:lumMod val="75000"/>
                  </a:schemeClr>
                </a:solidFill>
              </a:rPr>
              <a:t>Правильна-неправильна відповідь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4767" y="2255388"/>
            <a:ext cx="5246612" cy="334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47715" y="2266352"/>
            <a:ext cx="5473725" cy="333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19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1396" y="957812"/>
            <a:ext cx="11769213" cy="5494504"/>
          </a:xfr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77500" lnSpcReduction="20000"/>
          </a:bodyPr>
          <a:lstStyle/>
          <a:p>
            <a:pPr algn="just"/>
            <a:r>
              <a:rPr lang="uk-UA" sz="2400" b="1" dirty="0" smtClean="0">
                <a:solidFill>
                  <a:schemeClr val="bg1"/>
                </a:solidFill>
                <a:latin typeface="Comic Sans MS" pitchFamily="66" charset="0"/>
              </a:rPr>
              <a:t>Перед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початком гри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 учасники отримують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код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 від організаторів, який необхідно внести впродовж години. </a:t>
            </a:r>
            <a:endParaRPr lang="uk-UA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Гравці 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зазначають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ім’я, прізвище, навчальний заклад, клас та населений пункт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, який представляють.</a:t>
            </a:r>
          </a:p>
          <a:p>
            <a:pPr algn="just"/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Після реєстрації учасники бачать мапу гри. Кожен з </a:t>
            </a:r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гравців </a:t>
            </a:r>
            <a:r>
              <a:rPr lang="uk-UA" sz="2400" b="1" dirty="0" smtClean="0">
                <a:solidFill>
                  <a:schemeClr val="bg1"/>
                </a:solidFill>
                <a:latin typeface="Comic Sans MS" pitchFamily="66" charset="0"/>
              </a:rPr>
              <a:t>натискає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на кубик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 і рухається на певну кількість кроків уперед. </a:t>
            </a:r>
            <a:endParaRPr lang="uk-UA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З</a:t>
            </a:r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’являється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вікно з питанням однієї з </a:t>
            </a:r>
            <a:r>
              <a:rPr lang="en-US" sz="2400" b="1" dirty="0" smtClean="0">
                <a:solidFill>
                  <a:schemeClr val="bg1"/>
                </a:solidFill>
                <a:latin typeface="Comic Sans MS" pitchFamily="66" charset="0"/>
              </a:rPr>
              <a:t>4</a:t>
            </a:r>
            <a:r>
              <a:rPr lang="uk-UA" sz="24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категорій та 4 варіантами відповідей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endParaRPr lang="uk-UA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П</a:t>
            </a:r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отрібно 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якомога швидше </a:t>
            </a:r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відповідати на питання –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від швидкості залежить кількість балів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. </a:t>
            </a:r>
            <a:endParaRPr lang="uk-UA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Максимально 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за одну правильну відповідь можна отримати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100 </a:t>
            </a:r>
            <a:r>
              <a:rPr lang="uk-UA" sz="2400" b="1" dirty="0" smtClean="0">
                <a:solidFill>
                  <a:schemeClr val="bg1"/>
                </a:solidFill>
                <a:latin typeface="Comic Sans MS" pitchFamily="66" charset="0"/>
              </a:rPr>
              <a:t>балів.</a:t>
            </a:r>
          </a:p>
          <a:p>
            <a:pPr algn="just"/>
            <a:r>
              <a:rPr lang="uk-UA" sz="2400" b="1" dirty="0" smtClean="0">
                <a:solidFill>
                  <a:schemeClr val="bg1"/>
                </a:solidFill>
                <a:latin typeface="Comic Sans MS" pitchFamily="66" charset="0"/>
              </a:rPr>
              <a:t>Гра </a:t>
            </a:r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завершується 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тоді, коли всі учасники </a:t>
            </a:r>
            <a:r>
              <a:rPr lang="uk-UA" dirty="0" smtClean="0">
                <a:solidFill>
                  <a:schemeClr val="bg1"/>
                </a:solidFill>
                <a:latin typeface="Comic Sans MS" pitchFamily="66" charset="0"/>
              </a:rPr>
              <a:t>досягають серпантином </a:t>
            </a:r>
            <a:r>
              <a:rPr lang="uk-UA" b="1" dirty="0" smtClean="0">
                <a:solidFill>
                  <a:schemeClr val="bg1"/>
                </a:solidFill>
                <a:latin typeface="Comic Sans MS" pitchFamily="66" charset="0"/>
              </a:rPr>
              <a:t>пам'ятника Данилу Галицькому</a:t>
            </a:r>
            <a:r>
              <a:rPr lang="uk-UA" sz="2400" b="1" dirty="0" smtClean="0">
                <a:solidFill>
                  <a:schemeClr val="bg1"/>
                </a:solidFill>
                <a:latin typeface="Comic Sans MS" pitchFamily="66" charset="0"/>
              </a:rPr>
              <a:t>. </a:t>
            </a:r>
          </a:p>
          <a:p>
            <a:pPr algn="just"/>
            <a:r>
              <a:rPr lang="uk-UA" sz="2400" b="1" dirty="0" smtClean="0">
                <a:solidFill>
                  <a:schemeClr val="bg1"/>
                </a:solidFill>
                <a:latin typeface="Comic Sans MS" pitchFamily="66" charset="0"/>
              </a:rPr>
              <a:t>Перемагає</a:t>
            </a:r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той, у кого найбільша кількість балів.</a:t>
            </a:r>
          </a:p>
          <a:p>
            <a:pPr algn="just"/>
            <a:r>
              <a:rPr lang="uk-UA" sz="2400" b="1" dirty="0">
                <a:solidFill>
                  <a:schemeClr val="bg1"/>
                </a:solidFill>
                <a:latin typeface="Comic Sans MS" pitchFamily="66" charset="0"/>
              </a:rPr>
              <a:t>Після завершення 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необхідно зберегти результати і з </a:t>
            </a:r>
            <a:r>
              <a:rPr lang="uk-UA" sz="2400" dirty="0" smtClean="0">
                <a:solidFill>
                  <a:schemeClr val="bg1"/>
                </a:solidFill>
                <a:latin typeface="Comic Sans MS" pitchFamily="66" charset="0"/>
              </a:rPr>
              <a:t>новим кодом </a:t>
            </a:r>
            <a:r>
              <a:rPr lang="uk-UA" sz="2400" dirty="0">
                <a:solidFill>
                  <a:schemeClr val="bg1"/>
                </a:solidFill>
                <a:latin typeface="Comic Sans MS" pitchFamily="66" charset="0"/>
              </a:rPr>
              <a:t>надіслати організаторам.</a:t>
            </a:r>
          </a:p>
          <a:p>
            <a:pPr marL="0" indent="0">
              <a:buNone/>
            </a:pPr>
            <a:r>
              <a:rPr lang="uk-UA" dirty="0" smtClean="0">
                <a:latin typeface="Comic Sans MS" pitchFamily="66" charset="0"/>
              </a:rPr>
              <a:t>                                                                                                                              </a:t>
            </a:r>
            <a:endParaRPr lang="uk-UA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87332" y="250723"/>
            <a:ext cx="9833643" cy="7070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600"/>
              </a:spcBef>
            </a:pPr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Інструкція та правила гри-вікторини</a:t>
            </a:r>
            <a:endParaRPr lang="uk-UA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05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5829</TotalTime>
  <Words>229</Words>
  <Application>Microsoft Office PowerPoint</Application>
  <PresentationFormat>Произвольный</PresentationFormat>
  <Paragraphs>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Контур</vt:lpstr>
      <vt:lpstr>Комп’ютерна гра-вікторина  «давній галич»</vt:lpstr>
      <vt:lpstr>Презентация PowerPoint</vt:lpstr>
      <vt:lpstr>Презентация PowerPoint</vt:lpstr>
      <vt:lpstr>Мапа гри-вікторини</vt:lpstr>
      <vt:lpstr>Питання з категорії  «історія галича»</vt:lpstr>
      <vt:lpstr>Питання з категорії «література про галич»</vt:lpstr>
      <vt:lpstr>Питання з категорії  «діалект»</vt:lpstr>
      <vt:lpstr>Правильна-неправильна відповідь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Гра-вікторина</dc:title>
  <dc:creator>Ольга Русакова</dc:creator>
  <cp:lastModifiedBy>gold</cp:lastModifiedBy>
  <cp:revision>92</cp:revision>
  <dcterms:created xsi:type="dcterms:W3CDTF">2021-04-09T21:02:30Z</dcterms:created>
  <dcterms:modified xsi:type="dcterms:W3CDTF">2024-02-20T07:22:14Z</dcterms:modified>
</cp:coreProperties>
</file>